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12" r:id="rId2"/>
    <p:sldId id="313" r:id="rId3"/>
    <p:sldId id="314" r:id="rId4"/>
    <p:sldId id="332" r:id="rId5"/>
    <p:sldId id="315" r:id="rId6"/>
    <p:sldId id="316" r:id="rId7"/>
    <p:sldId id="331" r:id="rId8"/>
    <p:sldId id="328" r:id="rId9"/>
    <p:sldId id="329" r:id="rId10"/>
    <p:sldId id="318" r:id="rId11"/>
    <p:sldId id="319" r:id="rId12"/>
    <p:sldId id="320" r:id="rId13"/>
    <p:sldId id="335" r:id="rId14"/>
    <p:sldId id="336" r:id="rId15"/>
    <p:sldId id="321" r:id="rId16"/>
    <p:sldId id="322" r:id="rId17"/>
    <p:sldId id="324" r:id="rId18"/>
    <p:sldId id="325" r:id="rId19"/>
    <p:sldId id="334" r:id="rId20"/>
    <p:sldId id="326" r:id="rId21"/>
    <p:sldId id="333" r:id="rId22"/>
    <p:sldId id="327" r:id="rId23"/>
    <p:sldId id="330" r:id="rId24"/>
    <p:sldId id="32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FF0000"/>
    <a:srgbClr val="779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6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4E8A4-1A22-4C90-90D8-9CCC26D99D73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3E8B6-722B-441B-A0F6-E45F9F9D1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94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3E8B6-722B-441B-A0F6-E45F9F9D1EC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05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3E8B6-722B-441B-A0F6-E45F9F9D1EC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088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0A89-F038-4CEC-8A60-7811770028FD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594F-24A6-44BD-9C51-ED98C7B0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478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0A89-F038-4CEC-8A60-7811770028FD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594F-24A6-44BD-9C51-ED98C7B0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92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0A89-F038-4CEC-8A60-7811770028FD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594F-24A6-44BD-9C51-ED98C7B0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44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0A89-F038-4CEC-8A60-7811770028FD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594F-24A6-44BD-9C51-ED98C7B0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68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0A89-F038-4CEC-8A60-7811770028FD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594F-24A6-44BD-9C51-ED98C7B0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00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0A89-F038-4CEC-8A60-7811770028FD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594F-24A6-44BD-9C51-ED98C7B0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518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0A89-F038-4CEC-8A60-7811770028FD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594F-24A6-44BD-9C51-ED98C7B0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68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0A89-F038-4CEC-8A60-7811770028FD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594F-24A6-44BD-9C51-ED98C7B0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86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0A89-F038-4CEC-8A60-7811770028FD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594F-24A6-44BD-9C51-ED98C7B0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18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0A89-F038-4CEC-8A60-7811770028FD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594F-24A6-44BD-9C51-ED98C7B0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885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0A89-F038-4CEC-8A60-7811770028FD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594F-24A6-44BD-9C51-ED98C7B0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632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50A89-F038-4CEC-8A60-7811770028FD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1594F-24A6-44BD-9C51-ED98C7B0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56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tohammondsfarm.co.uk/submission-form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tohammondsfarm.co.uk/submission-form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9113658-8B44-CFA2-4992-C7EF3E93CA38}"/>
              </a:ext>
            </a:extLst>
          </p:cNvPr>
          <p:cNvSpPr txBox="1"/>
          <p:nvPr/>
        </p:nvSpPr>
        <p:spPr>
          <a:xfrm>
            <a:off x="728703" y="2828835"/>
            <a:ext cx="76145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Hammonds Farm is “The Preferred Choice”</a:t>
            </a:r>
          </a:p>
          <a:p>
            <a:pPr algn="ctr"/>
            <a:endParaRPr lang="en-GB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Now what?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4EA0A00-1B40-9E92-CA6B-8995908823D1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750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1BCF5A6-EBB7-4FC4-3517-77E548F8DE74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0DBEEE-5C8F-6317-A40E-B76D489B6E4C}"/>
              </a:ext>
            </a:extLst>
          </p:cNvPr>
          <p:cNvSpPr txBox="1"/>
          <p:nvPr/>
        </p:nvSpPr>
        <p:spPr>
          <a:xfrm>
            <a:off x="1506096" y="593558"/>
            <a:ext cx="6131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Chelmsford must allocate land for houses and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employment – why is Hammonds a bad plan?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FE67EE-6295-7180-1D4A-213FEE130F3E}"/>
              </a:ext>
            </a:extLst>
          </p:cNvPr>
          <p:cNvSpPr txBox="1"/>
          <p:nvPr/>
        </p:nvSpPr>
        <p:spPr>
          <a:xfrm>
            <a:off x="503548" y="1668379"/>
            <a:ext cx="826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1.  The appears to be 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 need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for a new “Garden Community”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31C1A0-763F-3641-2151-5BE0C49789F6}"/>
              </a:ext>
            </a:extLst>
          </p:cNvPr>
          <p:cNvSpPr txBox="1"/>
          <p:nvPr/>
        </p:nvSpPr>
        <p:spPr>
          <a:xfrm>
            <a:off x="1290491" y="2466201"/>
            <a:ext cx="656301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In Autumn, 5 options to deliver 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8000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houses – </a:t>
            </a:r>
          </a:p>
          <a:p>
            <a:pPr marL="742950" lvl="1" indent="-285750">
              <a:buFontTx/>
              <a:buChar char="-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every one had minimum 3000 extra houses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in North East Chelmsford</a:t>
            </a:r>
          </a:p>
          <a:p>
            <a:pPr marL="742950" lvl="1" indent="-285750">
              <a:buFontTx/>
              <a:buChar char="-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Every one had minimum 1000 extra houses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on brownfield sites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282B5B-D542-94E2-E614-636C3B598D35}"/>
              </a:ext>
            </a:extLst>
          </p:cNvPr>
          <p:cNvSpPr txBox="1"/>
          <p:nvPr/>
        </p:nvSpPr>
        <p:spPr>
          <a:xfrm>
            <a:off x="1290491" y="4372019"/>
            <a:ext cx="6978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Now the need</a:t>
            </a:r>
            <a:r>
              <a:rPr lang="en-GB" dirty="0">
                <a:latin typeface="Verdana" pitchFamily="34" charset="0"/>
                <a:ea typeface="Verdana" pitchFamily="34" charset="0"/>
                <a:cs typeface="Verdana" pitchFamily="34" charset="0"/>
              </a:rPr>
              <a:t> i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 reduced by over-provision to 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3862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homes, which can be 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wholly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delivered without 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having to start a wholly new greenfield community.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361A45-145B-56E8-3FE1-31359F534FCE}"/>
              </a:ext>
            </a:extLst>
          </p:cNvPr>
          <p:cNvSpPr txBox="1"/>
          <p:nvPr/>
        </p:nvSpPr>
        <p:spPr>
          <a:xfrm>
            <a:off x="1857877" y="5575240"/>
            <a:ext cx="61686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 consultation document does not explicitly</a:t>
            </a:r>
          </a:p>
          <a:p>
            <a:r>
              <a:rPr lang="en-GB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consider this possibility</a:t>
            </a:r>
          </a:p>
        </p:txBody>
      </p:sp>
    </p:spTree>
    <p:extLst>
      <p:ext uri="{BB962C8B-B14F-4D97-AF65-F5344CB8AC3E}">
        <p14:creationId xmlns:p14="http://schemas.microsoft.com/office/powerpoint/2010/main" val="1880751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4043316-30EE-AF16-976F-FDC58EA39270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ED9519-9D24-929C-5F54-404826BDCFFB}"/>
              </a:ext>
            </a:extLst>
          </p:cNvPr>
          <p:cNvSpPr txBox="1"/>
          <p:nvPr/>
        </p:nvSpPr>
        <p:spPr>
          <a:xfrm>
            <a:off x="1506096" y="593558"/>
            <a:ext cx="6131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Chelmsford must allocate land for houses and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employment – why is Hammonds a bad plan?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3DF332-151A-931F-15DA-41C41F182CDE}"/>
              </a:ext>
            </a:extLst>
          </p:cNvPr>
          <p:cNvSpPr txBox="1"/>
          <p:nvPr/>
        </p:nvSpPr>
        <p:spPr>
          <a:xfrm>
            <a:off x="503548" y="1668379"/>
            <a:ext cx="7693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It has been suggested informally to us that Hammonds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can be developed more quickly than other sites.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E63996-EF36-1F40-8DCE-62F920939C6C}"/>
              </a:ext>
            </a:extLst>
          </p:cNvPr>
          <p:cNvSpPr txBox="1"/>
          <p:nvPr/>
        </p:nvSpPr>
        <p:spPr>
          <a:xfrm>
            <a:off x="1251284" y="2558534"/>
            <a:ext cx="744146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There is no need for urgency – the extra houses are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needed by 2041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 highways infrastructure needs will be 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extensive – and will be needed before the houses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are built, not afterwards.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There are mineral extraction possibilities at Beaulieu,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but they can be extracted easily within the existing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plan, long before the houses are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Training GPs takes 10 years and there aren’t enough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available (or affordable) locally, so the extra houses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should be phased in slowly anyway.</a:t>
            </a:r>
          </a:p>
        </p:txBody>
      </p:sp>
    </p:spTree>
    <p:extLst>
      <p:ext uri="{BB962C8B-B14F-4D97-AF65-F5344CB8AC3E}">
        <p14:creationId xmlns:p14="http://schemas.microsoft.com/office/powerpoint/2010/main" val="3495327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ADCA985-C39B-5BF9-413C-AB177D240AE6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3424F-D8C6-5DF0-9FB3-7D35669E6DE0}"/>
              </a:ext>
            </a:extLst>
          </p:cNvPr>
          <p:cNvSpPr txBox="1"/>
          <p:nvPr/>
        </p:nvSpPr>
        <p:spPr>
          <a:xfrm>
            <a:off x="1506096" y="593558"/>
            <a:ext cx="6131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Chelmsford must allocate land for houses and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employment – why is Hammonds a bad plan?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54BDE-DA41-E544-3262-0500D770CC47}"/>
              </a:ext>
            </a:extLst>
          </p:cNvPr>
          <p:cNvSpPr txBox="1"/>
          <p:nvPr/>
        </p:nvSpPr>
        <p:spPr>
          <a:xfrm>
            <a:off x="503548" y="1668379"/>
            <a:ext cx="79816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 startAt="3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Highways’ changes are needed to support a development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at Hammonds that are much more significant than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elsewhere -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CD67F7-7D08-1631-368B-D84139ECA7A6}"/>
              </a:ext>
            </a:extLst>
          </p:cNvPr>
          <p:cNvSpPr txBox="1"/>
          <p:nvPr/>
        </p:nvSpPr>
        <p:spPr>
          <a:xfrm>
            <a:off x="1748593" y="2594903"/>
            <a:ext cx="664957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A12 J18-19 can’t cope, no plans to widen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A414 at J18 is a pinch point, “mitigation”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is needed, currently speculative and poorly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defined, requires new bridge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Arterial from Hammonds to Boreham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Interchange will take several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Boreham Interchange will require further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development, operational capacity still unclear,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impact of Boreham Rail Station uncertain.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Highways implications of development</a:t>
            </a:r>
            <a:b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elsewhere not publicly reviewed and</a:t>
            </a:r>
            <a:b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likely to be materially less.</a:t>
            </a:r>
          </a:p>
        </p:txBody>
      </p:sp>
    </p:spTree>
    <p:extLst>
      <p:ext uri="{BB962C8B-B14F-4D97-AF65-F5344CB8AC3E}">
        <p14:creationId xmlns:p14="http://schemas.microsoft.com/office/powerpoint/2010/main" val="2564874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CA0F9C3-DDE4-15B5-E1A5-A4ACEC6A067F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47C2D4-7A7B-5463-5017-8BE01C44357C}"/>
              </a:ext>
            </a:extLst>
          </p:cNvPr>
          <p:cNvSpPr txBox="1"/>
          <p:nvPr/>
        </p:nvSpPr>
        <p:spPr>
          <a:xfrm>
            <a:off x="1506096" y="593558"/>
            <a:ext cx="6131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Chelmsford must allocate land for houses and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employment – why is Hammonds a bad plan?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75FE7F-45D7-503F-AD84-2FE34B5B1C14}"/>
              </a:ext>
            </a:extLst>
          </p:cNvPr>
          <p:cNvSpPr txBox="1"/>
          <p:nvPr/>
        </p:nvSpPr>
        <p:spPr>
          <a:xfrm>
            <a:off x="503548" y="1668379"/>
            <a:ext cx="6813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 startAt="3"/>
            </a:pP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Even current proposal 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not properly developed.   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For example CCC’s assessment: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CD8C78-AD75-CE00-E82C-CDC404CEC28F}"/>
              </a:ext>
            </a:extLst>
          </p:cNvPr>
          <p:cNvSpPr txBox="1"/>
          <p:nvPr/>
        </p:nvSpPr>
        <p:spPr>
          <a:xfrm>
            <a:off x="673335" y="2527667"/>
            <a:ext cx="779732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“Critical….should be a requirement to ensure background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traffic flows along A414 not unreasonably delayed…This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may well require significant highway measures in the 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vicinity”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“Analysis of model outputs forecasts a potential capacity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issue with the Beaulieu Parkway bridge link ….It is</a:t>
            </a: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recommended that delays along the route are monitored…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to determine the long-term viability of the route</a:t>
            </a:r>
          </a:p>
        </p:txBody>
      </p:sp>
    </p:spTree>
    <p:extLst>
      <p:ext uri="{BB962C8B-B14F-4D97-AF65-F5344CB8AC3E}">
        <p14:creationId xmlns:p14="http://schemas.microsoft.com/office/powerpoint/2010/main" val="1689020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090505B-38DC-3BCF-7473-C3C57274EAE7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C1B6A0-08DC-53C5-B558-39E6B316B820}"/>
              </a:ext>
            </a:extLst>
          </p:cNvPr>
          <p:cNvSpPr txBox="1"/>
          <p:nvPr/>
        </p:nvSpPr>
        <p:spPr>
          <a:xfrm>
            <a:off x="1103743" y="599314"/>
            <a:ext cx="6936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These statements appear in an impact assessment -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4A588D-44E6-323F-A421-5582CA65C4BE}"/>
              </a:ext>
            </a:extLst>
          </p:cNvPr>
          <p:cNvSpPr txBox="1"/>
          <p:nvPr/>
        </p:nvSpPr>
        <p:spPr>
          <a:xfrm>
            <a:off x="729914" y="1291713"/>
            <a:ext cx="775635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“Proposed development along the A12 corridor has the potential to route a significant proportion of trips via the A12 - both northbound and southbound – from Junction 18, thereby exacerbating congestion along the trunk road. Modelling suggests this will also increase the likelihood of traffic re-routing along rural roads to the east of the A12, impacting the villages of Boreham and Little Baddow.”</a:t>
            </a:r>
          </a:p>
          <a:p>
            <a:endParaRPr lang="en-GB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“A12 carriageway widening between Junctions 15-19 is not considered in National Highways’ Road Investment Strategy (RIS3) pipeline for the period 2025-2030, and it is not clear whether National Highways are considering carriageway improvements beyond this period”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1A1513-DAF2-5DED-7F33-D1980943D82C}"/>
              </a:ext>
            </a:extLst>
          </p:cNvPr>
          <p:cNvSpPr txBox="1"/>
          <p:nvPr/>
        </p:nvSpPr>
        <p:spPr>
          <a:xfrm>
            <a:off x="3176337" y="5673017"/>
            <a:ext cx="4713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What about non-highways’ issues?</a:t>
            </a:r>
          </a:p>
        </p:txBody>
      </p:sp>
    </p:spTree>
    <p:extLst>
      <p:ext uri="{BB962C8B-B14F-4D97-AF65-F5344CB8AC3E}">
        <p14:creationId xmlns:p14="http://schemas.microsoft.com/office/powerpoint/2010/main" val="2147437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1927652-A2A7-4388-C36A-206E4542AEF6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66E0BE-627D-D66E-623B-87526C9DF48C}"/>
              </a:ext>
            </a:extLst>
          </p:cNvPr>
          <p:cNvSpPr txBox="1"/>
          <p:nvPr/>
        </p:nvSpPr>
        <p:spPr>
          <a:xfrm>
            <a:off x="1506096" y="593558"/>
            <a:ext cx="6131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Chelmsford must allocate land for houses and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employment – why is Hammonds a bad plan?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0AC865-2497-D33D-4AA1-C94913CE4D8F}"/>
              </a:ext>
            </a:extLst>
          </p:cNvPr>
          <p:cNvSpPr txBox="1"/>
          <p:nvPr/>
        </p:nvSpPr>
        <p:spPr>
          <a:xfrm>
            <a:off x="503548" y="1668379"/>
            <a:ext cx="6165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4.  Flood risk TO housing and FROM Housing –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2C5D6D-5468-D520-6596-A39B7C62DCE0}"/>
              </a:ext>
            </a:extLst>
          </p:cNvPr>
          <p:cNvSpPr txBox="1"/>
          <p:nvPr/>
        </p:nvSpPr>
        <p:spPr>
          <a:xfrm>
            <a:off x="1303392" y="2503604"/>
            <a:ext cx="612218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Impact of climate change on flood plain yet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to be reviewed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Impact of displacement of water following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housing development yet to be modelled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Need to allow flood water from central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Chelmsford to flow more freely to valley of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Navigation, yet to be reviewed/understood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Flooding NOT a problem at alternative sites</a:t>
            </a:r>
          </a:p>
        </p:txBody>
      </p:sp>
    </p:spTree>
    <p:extLst>
      <p:ext uri="{BB962C8B-B14F-4D97-AF65-F5344CB8AC3E}">
        <p14:creationId xmlns:p14="http://schemas.microsoft.com/office/powerpoint/2010/main" val="1712726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160CDE6-B7EE-8A7D-0F82-0FCDBD3A9008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DF1554-D7A1-3B71-B632-ABC891630E2A}"/>
              </a:ext>
            </a:extLst>
          </p:cNvPr>
          <p:cNvSpPr txBox="1"/>
          <p:nvPr/>
        </p:nvSpPr>
        <p:spPr>
          <a:xfrm>
            <a:off x="1506096" y="593558"/>
            <a:ext cx="6131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Chelmsford must allocate land for houses and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employment – why is Hammonds a bad plan?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B0A960-D5F1-8773-2AA8-2704F6E5681B}"/>
              </a:ext>
            </a:extLst>
          </p:cNvPr>
          <p:cNvSpPr txBox="1"/>
          <p:nvPr/>
        </p:nvSpPr>
        <p:spPr>
          <a:xfrm>
            <a:off x="503548" y="1668379"/>
            <a:ext cx="359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5.  Foul water treatment –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81C646-7496-664A-CC15-FA176C99FA04}"/>
              </a:ext>
            </a:extLst>
          </p:cNvPr>
          <p:cNvSpPr txBox="1"/>
          <p:nvPr/>
        </p:nvSpPr>
        <p:spPr>
          <a:xfrm>
            <a:off x="1155480" y="5004955"/>
            <a:ext cx="6997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This would not be the case at North East Chelmsford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55EB87-918E-BCF0-B0E5-37ED75AAF5C9}"/>
              </a:ext>
            </a:extLst>
          </p:cNvPr>
          <p:cNvSpPr txBox="1"/>
          <p:nvPr/>
        </p:nvSpPr>
        <p:spPr>
          <a:xfrm>
            <a:off x="3166017" y="2446512"/>
            <a:ext cx="2414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 in progress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753D8B-4B0C-557A-499B-BB58E307A0AE}"/>
              </a:ext>
            </a:extLst>
          </p:cNvPr>
          <p:cNvSpPr txBox="1"/>
          <p:nvPr/>
        </p:nvSpPr>
        <p:spPr>
          <a:xfrm>
            <a:off x="1506096" y="3124536"/>
            <a:ext cx="577914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We do not yet know how foul water will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in the event be treated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Existing facility currently inadequate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Concern that any overspill will inevitably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find its way into Chelmer &amp; Blackwater</a:t>
            </a:r>
          </a:p>
        </p:txBody>
      </p:sp>
    </p:spTree>
    <p:extLst>
      <p:ext uri="{BB962C8B-B14F-4D97-AF65-F5344CB8AC3E}">
        <p14:creationId xmlns:p14="http://schemas.microsoft.com/office/powerpoint/2010/main" val="2007063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7B4F79F-B5D7-1D78-A102-E6453C7E7462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BD9064-B50E-7653-049C-9A8180B4F74A}"/>
              </a:ext>
            </a:extLst>
          </p:cNvPr>
          <p:cNvSpPr txBox="1"/>
          <p:nvPr/>
        </p:nvSpPr>
        <p:spPr>
          <a:xfrm>
            <a:off x="1506096" y="593558"/>
            <a:ext cx="6131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Chelmsford must allocate land for houses and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employment – why is Hammonds a bad plan?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DC56E5-FA5E-6B5D-E1AB-B4DB82C42EBA}"/>
              </a:ext>
            </a:extLst>
          </p:cNvPr>
          <p:cNvSpPr txBox="1"/>
          <p:nvPr/>
        </p:nvSpPr>
        <p:spPr>
          <a:xfrm>
            <a:off x="503548" y="1668379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6.  Land Usage -–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B4DCE0-C735-3B9F-40AE-09F68B7479B4}"/>
              </a:ext>
            </a:extLst>
          </p:cNvPr>
          <p:cNvSpPr txBox="1"/>
          <p:nvPr/>
        </p:nvSpPr>
        <p:spPr>
          <a:xfrm>
            <a:off x="3287845" y="1973181"/>
            <a:ext cx="2414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 in </a:t>
            </a:r>
            <a:r>
              <a:rPr lang="en-GB" b="1" i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progress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E5CA8F-E810-6B6E-E0F1-31A193FBD54E}"/>
              </a:ext>
            </a:extLst>
          </p:cNvPr>
          <p:cNvSpPr txBox="1"/>
          <p:nvPr/>
        </p:nvSpPr>
        <p:spPr>
          <a:xfrm>
            <a:off x="1250428" y="2572863"/>
            <a:ext cx="664156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Hammonds is mainly Graded 3 for land quality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If 3a then this is of good farming quality –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central government has policies to 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protect good land from “significant,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inappropriate or unsustainable development…”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CCC was under the impression that Hammonds 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was potentially Grade 3b and partly Grade 4.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We aim to correct that.</a:t>
            </a:r>
          </a:p>
        </p:txBody>
      </p:sp>
    </p:spTree>
    <p:extLst>
      <p:ext uri="{BB962C8B-B14F-4D97-AF65-F5344CB8AC3E}">
        <p14:creationId xmlns:p14="http://schemas.microsoft.com/office/powerpoint/2010/main" val="1839571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50B1C56-695E-FD25-C96F-D41DCC7A567F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1A2798-2510-349D-D799-082145670AA9}"/>
              </a:ext>
            </a:extLst>
          </p:cNvPr>
          <p:cNvSpPr txBox="1"/>
          <p:nvPr/>
        </p:nvSpPr>
        <p:spPr>
          <a:xfrm>
            <a:off x="1506096" y="593558"/>
            <a:ext cx="6131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Chelmsford must allocate land for houses and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employment – why is Hammonds a bad plan?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0BAD7D-06BE-75DD-5C2E-4AAE2156DA0C}"/>
              </a:ext>
            </a:extLst>
          </p:cNvPr>
          <p:cNvSpPr txBox="1"/>
          <p:nvPr/>
        </p:nvSpPr>
        <p:spPr>
          <a:xfrm>
            <a:off x="503548" y="1668379"/>
            <a:ext cx="431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7.  Environmental Destruction –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CF3CB3-26D4-9186-F6E5-62D07EE40523}"/>
              </a:ext>
            </a:extLst>
          </p:cNvPr>
          <p:cNvSpPr txBox="1"/>
          <p:nvPr/>
        </p:nvSpPr>
        <p:spPr>
          <a:xfrm>
            <a:off x="938632" y="2318938"/>
            <a:ext cx="726673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New arterial road is through a beautiful, rural valley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Application submitted to create the area as an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“Area of Outstanding Natural Beauty” –now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renamed “National Landscape”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Buildings, bridges and roads will destroy 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wildlife corridors, and the EWT corridor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Sewerage farm overspills into The Chelmer and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Blackwater Navigation would have consequent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destruction of wildlife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DDAF39-03B0-6D5D-BE6E-C91AB69F511D}"/>
              </a:ext>
            </a:extLst>
          </p:cNvPr>
          <p:cNvSpPr txBox="1"/>
          <p:nvPr/>
        </p:nvSpPr>
        <p:spPr>
          <a:xfrm>
            <a:off x="4940969" y="5309466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Continued…</a:t>
            </a:r>
          </a:p>
        </p:txBody>
      </p:sp>
    </p:spTree>
    <p:extLst>
      <p:ext uri="{BB962C8B-B14F-4D97-AF65-F5344CB8AC3E}">
        <p14:creationId xmlns:p14="http://schemas.microsoft.com/office/powerpoint/2010/main" val="3332700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7A55329-C0BC-F8F0-5168-7FC36AAF73AD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6760E7-4BFB-6EEA-78B8-B2B263FD6DDD}"/>
              </a:ext>
            </a:extLst>
          </p:cNvPr>
          <p:cNvSpPr txBox="1"/>
          <p:nvPr/>
        </p:nvSpPr>
        <p:spPr>
          <a:xfrm>
            <a:off x="1506096" y="593558"/>
            <a:ext cx="6131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Chelmsford must allocate land for houses and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employment – why is Hammonds a bad plan?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949770-A81F-2C4E-8C91-702B1AFD5655}"/>
              </a:ext>
            </a:extLst>
          </p:cNvPr>
          <p:cNvSpPr txBox="1"/>
          <p:nvPr/>
        </p:nvSpPr>
        <p:spPr>
          <a:xfrm>
            <a:off x="503548" y="1668379"/>
            <a:ext cx="431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7.  Environmental Destruction –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5B2222-2E8F-55B4-2CE1-589239C2CC45}"/>
              </a:ext>
            </a:extLst>
          </p:cNvPr>
          <p:cNvSpPr txBox="1"/>
          <p:nvPr/>
        </p:nvSpPr>
        <p:spPr>
          <a:xfrm>
            <a:off x="938632" y="2318938"/>
            <a:ext cx="758733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Landscape Capacity and Sensitivity Assessment 2017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said site has: “a high overall landscape sensitivity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rating and a low to medium landscape capacity rating”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 proportion of the site is also identified by the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existing Chelmer and Blackwater Navigation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Landscape Conservation Area designation.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73E17B-D052-B29B-3F9F-E4E8010CA21A}"/>
              </a:ext>
            </a:extLst>
          </p:cNvPr>
          <p:cNvSpPr txBox="1"/>
          <p:nvPr/>
        </p:nvSpPr>
        <p:spPr>
          <a:xfrm>
            <a:off x="1072715" y="4975485"/>
            <a:ext cx="6729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None of which is needed if development continues</a:t>
            </a:r>
            <a:b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be focused in North east Chelmsford</a:t>
            </a:r>
          </a:p>
        </p:txBody>
      </p:sp>
    </p:spTree>
    <p:extLst>
      <p:ext uri="{BB962C8B-B14F-4D97-AF65-F5344CB8AC3E}">
        <p14:creationId xmlns:p14="http://schemas.microsoft.com/office/powerpoint/2010/main" val="73450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53B4ED-F6D8-6C71-BA83-EF366C41999D}"/>
              </a:ext>
            </a:extLst>
          </p:cNvPr>
          <p:cNvSpPr txBox="1"/>
          <p:nvPr/>
        </p:nvSpPr>
        <p:spPr>
          <a:xfrm>
            <a:off x="497305" y="1305341"/>
            <a:ext cx="803136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 Parish Councils of –</a:t>
            </a:r>
          </a:p>
          <a:p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Little Baddow</a:t>
            </a: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Danbury</a:t>
            </a: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Sandon</a:t>
            </a: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Boreham</a:t>
            </a: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		ALL OBJECT TO WHAT IS PROPOSED.</a:t>
            </a:r>
          </a:p>
          <a:p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 aim of this meeting is to –</a:t>
            </a:r>
          </a:p>
          <a:p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- tell you what that proposal is, and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- explain some of the reasons for their objection, and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- help you to join them in objecting, if you agree.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17A8D21-C5E0-A9FC-FC90-8E8CD40F5B4F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7069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B163039-D040-33BE-1BF9-7A3284213ADD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C5AF47-C106-A664-5D83-DF308613511C}"/>
              </a:ext>
            </a:extLst>
          </p:cNvPr>
          <p:cNvSpPr txBox="1"/>
          <p:nvPr/>
        </p:nvSpPr>
        <p:spPr>
          <a:xfrm>
            <a:off x="1506096" y="593558"/>
            <a:ext cx="6131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Chelmsford must allocate land for houses and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employment – why is Hammonds a bad plan?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32ADE1-F59B-1FB7-7B87-2541F973D34A}"/>
              </a:ext>
            </a:extLst>
          </p:cNvPr>
          <p:cNvSpPr txBox="1"/>
          <p:nvPr/>
        </p:nvSpPr>
        <p:spPr>
          <a:xfrm>
            <a:off x="503548" y="1668379"/>
            <a:ext cx="5178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8. </a:t>
            </a:r>
            <a:r>
              <a:rPr lang="en-GB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Archeological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/Historical/Heritage –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1BA3E5-7DB7-E57E-8AA6-8FB7B0054607}"/>
              </a:ext>
            </a:extLst>
          </p:cNvPr>
          <p:cNvSpPr txBox="1"/>
          <p:nvPr/>
        </p:nvSpPr>
        <p:spPr>
          <a:xfrm>
            <a:off x="1506096" y="5112951"/>
            <a:ext cx="594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 such concerns in North East </a:t>
            </a:r>
            <a:r>
              <a:rPr lang="en-GB" b="1" dirty="0" err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Chelmsaford</a:t>
            </a:r>
            <a:endParaRPr lang="en-GB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5EEC62-35B8-9F59-7FC5-ED8FC0B9408D}"/>
              </a:ext>
            </a:extLst>
          </p:cNvPr>
          <p:cNvSpPr txBox="1"/>
          <p:nvPr/>
        </p:nvSpPr>
        <p:spPr>
          <a:xfrm>
            <a:off x="3364777" y="2318938"/>
            <a:ext cx="2414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 in progress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605D34-D035-55EC-0CD3-6D24EB1AF6ED}"/>
              </a:ext>
            </a:extLst>
          </p:cNvPr>
          <p:cNvSpPr txBox="1"/>
          <p:nvPr/>
        </p:nvSpPr>
        <p:spPr>
          <a:xfrm>
            <a:off x="2117653" y="2899421"/>
            <a:ext cx="45111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Location of Roman settlements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Historical head of navigation</a:t>
            </a:r>
          </a:p>
        </p:txBody>
      </p:sp>
    </p:spTree>
    <p:extLst>
      <p:ext uri="{BB962C8B-B14F-4D97-AF65-F5344CB8AC3E}">
        <p14:creationId xmlns:p14="http://schemas.microsoft.com/office/powerpoint/2010/main" val="3962459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DB5D0B5-00BB-731E-6409-DC3E0D2A859B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F1A75C-2B25-E9F1-E713-A2D64B0C41F5}"/>
              </a:ext>
            </a:extLst>
          </p:cNvPr>
          <p:cNvSpPr txBox="1"/>
          <p:nvPr/>
        </p:nvSpPr>
        <p:spPr>
          <a:xfrm>
            <a:off x="1506096" y="593558"/>
            <a:ext cx="6131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Chelmsford must allocate land for houses and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employment – why is Hammonds a bad plan?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D91DA-23A1-ECB1-6F07-1749ECBCF9F3}"/>
              </a:ext>
            </a:extLst>
          </p:cNvPr>
          <p:cNvSpPr txBox="1"/>
          <p:nvPr/>
        </p:nvSpPr>
        <p:spPr>
          <a:xfrm>
            <a:off x="503548" y="1668379"/>
            <a:ext cx="4124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8. And what will be created? –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CAB558-AF68-5E78-1288-B2AD5EC248FF}"/>
              </a:ext>
            </a:extLst>
          </p:cNvPr>
          <p:cNvSpPr txBox="1"/>
          <p:nvPr/>
        </p:nvSpPr>
        <p:spPr>
          <a:xfrm>
            <a:off x="1892969" y="2142476"/>
            <a:ext cx="559961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Supposedly a “Garden Community”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But one that is split by a major arterial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through its centre, “detached from the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existing urban area and accessibility to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key services” (CCC, 2017)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With much of its open space vulnerable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to flooding and climate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With existing rainwater displaced to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exacerbate flooding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Creating major congestion for local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roads and interchanges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And adding to congestion on the A12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Instead of adding to the existing 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community being created in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North East Chelmsford</a:t>
            </a:r>
          </a:p>
        </p:txBody>
      </p:sp>
    </p:spTree>
    <p:extLst>
      <p:ext uri="{BB962C8B-B14F-4D97-AF65-F5344CB8AC3E}">
        <p14:creationId xmlns:p14="http://schemas.microsoft.com/office/powerpoint/2010/main" val="28742433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A48F255-9161-BD6D-0C1E-B3A42ECB1B24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BC4FCE-ACB5-5C53-44D7-1B9A78E929DB}"/>
              </a:ext>
            </a:extLst>
          </p:cNvPr>
          <p:cNvSpPr txBox="1"/>
          <p:nvPr/>
        </p:nvSpPr>
        <p:spPr>
          <a:xfrm>
            <a:off x="1506096" y="593558"/>
            <a:ext cx="53687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OK, so if Hammonds is such a bad plan, </a:t>
            </a: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Why might Chelmsford be proposing it?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3D5FA4-903A-B1F8-CE1A-892C03311053}"/>
              </a:ext>
            </a:extLst>
          </p:cNvPr>
          <p:cNvSpPr txBox="1"/>
          <p:nvPr/>
        </p:nvSpPr>
        <p:spPr>
          <a:xfrm>
            <a:off x="-850232" y="2919663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51B7B7-6563-5F35-313A-B8D4CDD98056}"/>
              </a:ext>
            </a:extLst>
          </p:cNvPr>
          <p:cNvSpPr txBox="1"/>
          <p:nvPr/>
        </p:nvSpPr>
        <p:spPr>
          <a:xfrm>
            <a:off x="2662990" y="3073551"/>
            <a:ext cx="3389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We are trying to find out</a:t>
            </a:r>
          </a:p>
        </p:txBody>
      </p:sp>
    </p:spTree>
    <p:extLst>
      <p:ext uri="{BB962C8B-B14F-4D97-AF65-F5344CB8AC3E}">
        <p14:creationId xmlns:p14="http://schemas.microsoft.com/office/powerpoint/2010/main" val="14266049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40C7A87-178C-A03E-6523-83CD6BA89558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CF7869-A156-EEC2-B617-5DEC0A11A3BC}"/>
              </a:ext>
            </a:extLst>
          </p:cNvPr>
          <p:cNvSpPr txBox="1"/>
          <p:nvPr/>
        </p:nvSpPr>
        <p:spPr>
          <a:xfrm>
            <a:off x="2673884" y="657726"/>
            <a:ext cx="3796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We would like you to object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7CD816-B1E9-49DC-84F3-2402C13B5FF2}"/>
              </a:ext>
            </a:extLst>
          </p:cNvPr>
          <p:cNvSpPr txBox="1"/>
          <p:nvPr/>
        </p:nvSpPr>
        <p:spPr>
          <a:xfrm>
            <a:off x="1059660" y="1280120"/>
            <a:ext cx="702468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Email and post addresses will be put on the website: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     “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notohammondsfarm.co.uk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” 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    and are available as you leave tonight.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6A3058-B610-AA56-B541-7A377531D685}"/>
              </a:ext>
            </a:extLst>
          </p:cNvPr>
          <p:cNvSpPr txBox="1"/>
          <p:nvPr/>
        </p:nvSpPr>
        <p:spPr>
          <a:xfrm>
            <a:off x="2013254" y="3288468"/>
            <a:ext cx="4841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But you don’t have to do it unaided.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5062E6-3A37-825C-F6BE-5DA5B8E003A1}"/>
              </a:ext>
            </a:extLst>
          </p:cNvPr>
          <p:cNvSpPr txBox="1"/>
          <p:nvPr/>
        </p:nvSpPr>
        <p:spPr>
          <a:xfrm>
            <a:off x="1510104" y="3799674"/>
            <a:ext cx="6123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Guidelines and ideas available on our website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123112-3974-8D7E-7B20-16330D7F3010}"/>
              </a:ext>
            </a:extLst>
          </p:cNvPr>
          <p:cNvSpPr txBox="1"/>
          <p:nvPr/>
        </p:nvSpPr>
        <p:spPr>
          <a:xfrm>
            <a:off x="1251282" y="4370648"/>
            <a:ext cx="6857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www.notohammondsfarm.co.uk/submission-form</a:t>
            </a:r>
            <a:r>
              <a:rPr lang="en-GB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 </a:t>
            </a:r>
            <a:r>
              <a:rPr lang="en-GB" sz="24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GB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8B5CF1-5DBE-8FB7-048B-6112C466EC6E}"/>
              </a:ext>
            </a:extLst>
          </p:cNvPr>
          <p:cNvSpPr txBox="1"/>
          <p:nvPr/>
        </p:nvSpPr>
        <p:spPr>
          <a:xfrm>
            <a:off x="835239" y="5301556"/>
            <a:ext cx="7473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Email by 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</a:t>
            </a:r>
            <a:r>
              <a:rPr lang="en-GB" b="1" baseline="30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June 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or letter by 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</a:t>
            </a:r>
            <a:r>
              <a:rPr lang="en-GB" b="1" baseline="30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June 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(1</a:t>
            </a:r>
            <a:r>
              <a:rPr lang="en-GB" b="1" baseline="30000" dirty="0">
                <a:latin typeface="Verdana" pitchFamily="34" charset="0"/>
                <a:ea typeface="Verdana" pitchFamily="34" charset="0"/>
                <a:cs typeface="Verdana" pitchFamily="34" charset="0"/>
              </a:rPr>
              <a:t>st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class post).</a:t>
            </a:r>
          </a:p>
        </p:txBody>
      </p:sp>
    </p:spTree>
    <p:extLst>
      <p:ext uri="{BB962C8B-B14F-4D97-AF65-F5344CB8AC3E}">
        <p14:creationId xmlns:p14="http://schemas.microsoft.com/office/powerpoint/2010/main" val="3741071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2C32288-20C5-7530-7201-E434F9ABD12A}"/>
              </a:ext>
            </a:extLst>
          </p:cNvPr>
          <p:cNvSpPr/>
          <p:nvPr/>
        </p:nvSpPr>
        <p:spPr>
          <a:xfrm>
            <a:off x="3419872" y="2996952"/>
            <a:ext cx="2088232" cy="432048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1886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C9D9BD8-9B9A-C538-9517-1B94D1F709BA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FD3938-4045-06A2-AB66-BBBB19BDC66C}"/>
              </a:ext>
            </a:extLst>
          </p:cNvPr>
          <p:cNvSpPr txBox="1"/>
          <p:nvPr/>
        </p:nvSpPr>
        <p:spPr>
          <a:xfrm>
            <a:off x="873339" y="1042736"/>
            <a:ext cx="767710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For you, this means –</a:t>
            </a:r>
          </a:p>
          <a:p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lvl="1" indent="-285750">
              <a:buFontTx/>
              <a:buChar char="-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this time, writing a 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separate letter 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of objection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lvl="1" indent="-285750">
              <a:buFontTx/>
              <a:buChar char="-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including factual reasons why the plan is a bad one,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choosing from what we tell you which bits matter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most to you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lvl="1" indent="-285750">
              <a:buFontTx/>
              <a:buChar char="-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Sending your  -</a:t>
            </a:r>
          </a:p>
          <a:p>
            <a:pPr marL="742950" lvl="1" indent="-285750">
              <a:buFontTx/>
              <a:buChar char="-"/>
            </a:pP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114550" lvl="4" indent="-285750">
              <a:buFontTx/>
              <a:buChar char="-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Email by 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</a:t>
            </a:r>
            <a:r>
              <a:rPr lang="en-GB" b="1" baseline="30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June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114550" lvl="4" indent="-285750">
              <a:buFontTx/>
              <a:buChar char="-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or letter by 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</a:t>
            </a:r>
            <a:r>
              <a:rPr lang="en-GB" b="1" baseline="30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June 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(1</a:t>
            </a:r>
            <a:r>
              <a:rPr lang="en-GB" b="1" baseline="30000" dirty="0">
                <a:latin typeface="Verdana" pitchFamily="34" charset="0"/>
                <a:ea typeface="Verdana" pitchFamily="34" charset="0"/>
                <a:cs typeface="Verdana" pitchFamily="34" charset="0"/>
              </a:rPr>
              <a:t>st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class post).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481611-4E1B-2174-0667-9E8166795180}"/>
              </a:ext>
            </a:extLst>
          </p:cNvPr>
          <p:cNvSpPr txBox="1"/>
          <p:nvPr/>
        </p:nvSpPr>
        <p:spPr>
          <a:xfrm>
            <a:off x="1240610" y="4871607"/>
            <a:ext cx="71753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Email and post addresses will be put on the website:</a:t>
            </a: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“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notohammondsfarm.co.uk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” </a:t>
            </a: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But you can anyway pick up a paper slip as you leave.</a:t>
            </a:r>
          </a:p>
        </p:txBody>
      </p:sp>
    </p:spTree>
    <p:extLst>
      <p:ext uri="{BB962C8B-B14F-4D97-AF65-F5344CB8AC3E}">
        <p14:creationId xmlns:p14="http://schemas.microsoft.com/office/powerpoint/2010/main" val="9732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EA863ED-DACD-E3E1-29EF-ED8409AD019F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1EB526-8E3E-E63E-308A-385318E0B48F}"/>
              </a:ext>
            </a:extLst>
          </p:cNvPr>
          <p:cNvSpPr txBox="1"/>
          <p:nvPr/>
        </p:nvSpPr>
        <p:spPr>
          <a:xfrm>
            <a:off x="1106903" y="1716501"/>
            <a:ext cx="6990247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If, after hearing about the proposal tonight,</a:t>
            </a: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you want help as to what to say then go to –</a:t>
            </a:r>
          </a:p>
          <a:p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 </a:t>
            </a:r>
            <a:r>
              <a:rPr lang="en-GB" sz="2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www.notohammondsfarm.co.uk/submission-form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 </a:t>
            </a:r>
            <a:r>
              <a:rPr lang="en-GB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9BD575-B163-483C-F428-E0745AF061E4}"/>
              </a:ext>
            </a:extLst>
          </p:cNvPr>
          <p:cNvSpPr txBox="1"/>
          <p:nvPr/>
        </p:nvSpPr>
        <p:spPr>
          <a:xfrm>
            <a:off x="1106903" y="3558823"/>
            <a:ext cx="6631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For words, phrases, important points of objection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91588E-ED83-03DC-E2F0-C312A73BF890}"/>
              </a:ext>
            </a:extLst>
          </p:cNvPr>
          <p:cNvSpPr txBox="1"/>
          <p:nvPr/>
        </p:nvSpPr>
        <p:spPr>
          <a:xfrm>
            <a:off x="2534652" y="5070028"/>
            <a:ext cx="3504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And build your own letter</a:t>
            </a:r>
          </a:p>
        </p:txBody>
      </p:sp>
    </p:spTree>
    <p:extLst>
      <p:ext uri="{BB962C8B-B14F-4D97-AF65-F5344CB8AC3E}">
        <p14:creationId xmlns:p14="http://schemas.microsoft.com/office/powerpoint/2010/main" val="2266973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2E618C0-9B76-A0CD-DC56-EC1932D18734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1030E4-7A0B-465A-9A9F-F3AEA1768546}"/>
              </a:ext>
            </a:extLst>
          </p:cNvPr>
          <p:cNvSpPr txBox="1"/>
          <p:nvPr/>
        </p:nvSpPr>
        <p:spPr>
          <a:xfrm>
            <a:off x="1042738" y="2229853"/>
            <a:ext cx="690766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We 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DON’T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recommend that you try to send in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your comments using the City Council online portal.</a:t>
            </a:r>
          </a:p>
          <a:p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This is because it –</a:t>
            </a:r>
          </a:p>
          <a:p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requires you to identify each “section/policy/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paragraph/table/figure/appendix/Policies Map”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on which you are commenting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times out so you lose your input if you are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not quick enough.</a:t>
            </a:r>
          </a:p>
        </p:txBody>
      </p:sp>
    </p:spTree>
    <p:extLst>
      <p:ext uri="{BB962C8B-B14F-4D97-AF65-F5344CB8AC3E}">
        <p14:creationId xmlns:p14="http://schemas.microsoft.com/office/powerpoint/2010/main" val="4138407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BBB5A0D-9E43-2FE0-42D2-717CA6429EE3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ECADAA-EEC2-8AFE-542B-2F111865FDE1}"/>
              </a:ext>
            </a:extLst>
          </p:cNvPr>
          <p:cNvSpPr txBox="1"/>
          <p:nvPr/>
        </p:nvSpPr>
        <p:spPr>
          <a:xfrm>
            <a:off x="1155032" y="593557"/>
            <a:ext cx="187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 Proposal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189E07-BB88-5FFF-B3F2-A09207C159BE}"/>
              </a:ext>
            </a:extLst>
          </p:cNvPr>
          <p:cNvSpPr txBox="1"/>
          <p:nvPr/>
        </p:nvSpPr>
        <p:spPr>
          <a:xfrm>
            <a:off x="1026696" y="1328245"/>
            <a:ext cx="761939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3000 houses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by 2041 – the current size of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Beaulieu Park, or not much less than the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current size of Danbury, Sandon and 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Little Baddow </a:t>
            </a:r>
            <a:r>
              <a:rPr lang="en-GB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combined -77% of the total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43000sqm of “employment space” 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in 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Hammonds in addition to a similar amount 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nearby - </a:t>
            </a:r>
            <a:r>
              <a:rPr lang="en-GB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together, 52% of the total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new arterial road leading from Hammonds </a:t>
            </a:r>
            <a:b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Boreham Interchange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“mitigation” proposals to reduce congestion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arising on the A414 at the junction with the A12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 “bus, cycle and footway” bridge over the A12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 “Small reduction in trips along the A414” caused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by displacement onto alternative routes” in other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words, more rat-running through 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</a:t>
            </a: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of our villages,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acknowledged in the modelling.</a:t>
            </a:r>
          </a:p>
        </p:txBody>
      </p:sp>
    </p:spTree>
    <p:extLst>
      <p:ext uri="{BB962C8B-B14F-4D97-AF65-F5344CB8AC3E}">
        <p14:creationId xmlns:p14="http://schemas.microsoft.com/office/powerpoint/2010/main" val="3724423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C843BA6-6DED-1F67-AE4B-2242B17716D8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45F587-24D8-F1E4-E21D-3F57656ECEEB}"/>
              </a:ext>
            </a:extLst>
          </p:cNvPr>
          <p:cNvSpPr txBox="1"/>
          <p:nvPr/>
        </p:nvSpPr>
        <p:spPr>
          <a:xfrm>
            <a:off x="1155032" y="593557"/>
            <a:ext cx="187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 Proposal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B2731E-EE11-FBEA-86AF-5802CB6D5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0093" y="1203158"/>
            <a:ext cx="5629275" cy="508635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858161D-5C09-D9B6-DEBF-EFE596390DAE}"/>
              </a:ext>
            </a:extLst>
          </p:cNvPr>
          <p:cNvGrpSpPr/>
          <p:nvPr/>
        </p:nvGrpSpPr>
        <p:grpSpPr>
          <a:xfrm>
            <a:off x="4363454" y="1203158"/>
            <a:ext cx="3015914" cy="4523874"/>
            <a:chOff x="4363454" y="1203158"/>
            <a:chExt cx="3015914" cy="452387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CAC0FB8-35B5-7EDC-0BF3-93B4436A5166}"/>
                </a:ext>
              </a:extLst>
            </p:cNvPr>
            <p:cNvSpPr txBox="1"/>
            <p:nvPr/>
          </p:nvSpPr>
          <p:spPr>
            <a:xfrm>
              <a:off x="4363454" y="3962400"/>
              <a:ext cx="580608" cy="307777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en-GB" sz="1400" b="1" dirty="0">
                  <a:solidFill>
                    <a:srgbClr val="FFFF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A12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E33B22D-EEDD-6170-57D2-E1A911D33A6A}"/>
                </a:ext>
              </a:extLst>
            </p:cNvPr>
            <p:cNvSpPr/>
            <p:nvPr/>
          </p:nvSpPr>
          <p:spPr>
            <a:xfrm>
              <a:off x="4968433" y="1203158"/>
              <a:ext cx="2410935" cy="4523874"/>
            </a:xfrm>
            <a:custGeom>
              <a:avLst/>
              <a:gdLst>
                <a:gd name="connsiteX0" fmla="*/ 566093 w 2410935"/>
                <a:gd name="connsiteY0" fmla="*/ 4523874 h 4523874"/>
                <a:gd name="connsiteX1" fmla="*/ 357546 w 2410935"/>
                <a:gd name="connsiteY1" fmla="*/ 3850105 h 4523874"/>
                <a:gd name="connsiteX2" fmla="*/ 132956 w 2410935"/>
                <a:gd name="connsiteY2" fmla="*/ 3080084 h 4523874"/>
                <a:gd name="connsiteX3" fmla="*/ 4620 w 2410935"/>
                <a:gd name="connsiteY3" fmla="*/ 2422358 h 4523874"/>
                <a:gd name="connsiteX4" fmla="*/ 36704 w 2410935"/>
                <a:gd name="connsiteY4" fmla="*/ 1732547 h 4523874"/>
                <a:gd name="connsiteX5" fmla="*/ 116914 w 2410935"/>
                <a:gd name="connsiteY5" fmla="*/ 1219200 h 4523874"/>
                <a:gd name="connsiteX6" fmla="*/ 229209 w 2410935"/>
                <a:gd name="connsiteY6" fmla="*/ 850231 h 4523874"/>
                <a:gd name="connsiteX7" fmla="*/ 678388 w 2410935"/>
                <a:gd name="connsiteY7" fmla="*/ 770021 h 4523874"/>
                <a:gd name="connsiteX8" fmla="*/ 1304030 w 2410935"/>
                <a:gd name="connsiteY8" fmla="*/ 529389 h 4523874"/>
                <a:gd name="connsiteX9" fmla="*/ 2122178 w 2410935"/>
                <a:gd name="connsiteY9" fmla="*/ 176463 h 4523874"/>
                <a:gd name="connsiteX10" fmla="*/ 2410935 w 2410935"/>
                <a:gd name="connsiteY10" fmla="*/ 0 h 4523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10935" h="4523874">
                  <a:moveTo>
                    <a:pt x="566093" y="4523874"/>
                  </a:moveTo>
                  <a:cubicBezTo>
                    <a:pt x="497914" y="4307305"/>
                    <a:pt x="429736" y="4090737"/>
                    <a:pt x="357546" y="3850105"/>
                  </a:cubicBezTo>
                  <a:cubicBezTo>
                    <a:pt x="285356" y="3609473"/>
                    <a:pt x="191777" y="3318042"/>
                    <a:pt x="132956" y="3080084"/>
                  </a:cubicBezTo>
                  <a:cubicBezTo>
                    <a:pt x="74135" y="2842126"/>
                    <a:pt x="20662" y="2646948"/>
                    <a:pt x="4620" y="2422358"/>
                  </a:cubicBezTo>
                  <a:cubicBezTo>
                    <a:pt x="-11422" y="2197768"/>
                    <a:pt x="17988" y="1933073"/>
                    <a:pt x="36704" y="1732547"/>
                  </a:cubicBezTo>
                  <a:cubicBezTo>
                    <a:pt x="55420" y="1532021"/>
                    <a:pt x="84830" y="1366253"/>
                    <a:pt x="116914" y="1219200"/>
                  </a:cubicBezTo>
                  <a:cubicBezTo>
                    <a:pt x="148998" y="1072147"/>
                    <a:pt x="135630" y="925094"/>
                    <a:pt x="229209" y="850231"/>
                  </a:cubicBezTo>
                  <a:cubicBezTo>
                    <a:pt x="322788" y="775368"/>
                    <a:pt x="499251" y="823495"/>
                    <a:pt x="678388" y="770021"/>
                  </a:cubicBezTo>
                  <a:cubicBezTo>
                    <a:pt x="857525" y="716547"/>
                    <a:pt x="1063398" y="628315"/>
                    <a:pt x="1304030" y="529389"/>
                  </a:cubicBezTo>
                  <a:cubicBezTo>
                    <a:pt x="1544662" y="430463"/>
                    <a:pt x="1937694" y="264694"/>
                    <a:pt x="2122178" y="176463"/>
                  </a:cubicBezTo>
                  <a:cubicBezTo>
                    <a:pt x="2306662" y="88232"/>
                    <a:pt x="2358798" y="44116"/>
                    <a:pt x="2410935" y="0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5D69E00-A834-0DE9-9342-AB460CC22C4B}"/>
              </a:ext>
            </a:extLst>
          </p:cNvPr>
          <p:cNvSpPr txBox="1"/>
          <p:nvPr/>
        </p:nvSpPr>
        <p:spPr>
          <a:xfrm>
            <a:off x="-2887579" y="288758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E71A02B-7F14-60D3-ECF0-286743D87E16}"/>
              </a:ext>
            </a:extLst>
          </p:cNvPr>
          <p:cNvGrpSpPr/>
          <p:nvPr/>
        </p:nvGrpSpPr>
        <p:grpSpPr>
          <a:xfrm>
            <a:off x="5367338" y="3462338"/>
            <a:ext cx="1724025" cy="2371725"/>
            <a:chOff x="5367338" y="3462338"/>
            <a:chExt cx="1724025" cy="2371725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303882-0649-102E-3895-90A409E87C12}"/>
                </a:ext>
              </a:extLst>
            </p:cNvPr>
            <p:cNvSpPr/>
            <p:nvPr/>
          </p:nvSpPr>
          <p:spPr>
            <a:xfrm>
              <a:off x="5367338" y="3957638"/>
              <a:ext cx="481012" cy="1323975"/>
            </a:xfrm>
            <a:custGeom>
              <a:avLst/>
              <a:gdLst>
                <a:gd name="connsiteX0" fmla="*/ 47625 w 481012"/>
                <a:gd name="connsiteY0" fmla="*/ 1323975 h 1323975"/>
                <a:gd name="connsiteX1" fmla="*/ 0 w 481012"/>
                <a:gd name="connsiteY1" fmla="*/ 1157287 h 1323975"/>
                <a:gd name="connsiteX2" fmla="*/ 95250 w 481012"/>
                <a:gd name="connsiteY2" fmla="*/ 142875 h 1323975"/>
                <a:gd name="connsiteX3" fmla="*/ 166687 w 481012"/>
                <a:gd name="connsiteY3" fmla="*/ 0 h 1323975"/>
                <a:gd name="connsiteX4" fmla="*/ 352425 w 481012"/>
                <a:gd name="connsiteY4" fmla="*/ 200025 h 1323975"/>
                <a:gd name="connsiteX5" fmla="*/ 423862 w 481012"/>
                <a:gd name="connsiteY5" fmla="*/ 319087 h 1323975"/>
                <a:gd name="connsiteX6" fmla="*/ 457200 w 481012"/>
                <a:gd name="connsiteY6" fmla="*/ 485775 h 1323975"/>
                <a:gd name="connsiteX7" fmla="*/ 476250 w 481012"/>
                <a:gd name="connsiteY7" fmla="*/ 681037 h 1323975"/>
                <a:gd name="connsiteX8" fmla="*/ 481012 w 481012"/>
                <a:gd name="connsiteY8" fmla="*/ 876300 h 1323975"/>
                <a:gd name="connsiteX9" fmla="*/ 461962 w 481012"/>
                <a:gd name="connsiteY9" fmla="*/ 1004887 h 1323975"/>
                <a:gd name="connsiteX10" fmla="*/ 428625 w 481012"/>
                <a:gd name="connsiteY10" fmla="*/ 1038225 h 1323975"/>
                <a:gd name="connsiteX11" fmla="*/ 371475 w 481012"/>
                <a:gd name="connsiteY11" fmla="*/ 1147762 h 1323975"/>
                <a:gd name="connsiteX12" fmla="*/ 266700 w 481012"/>
                <a:gd name="connsiteY12" fmla="*/ 1228725 h 1323975"/>
                <a:gd name="connsiteX13" fmla="*/ 47625 w 481012"/>
                <a:gd name="connsiteY13" fmla="*/ 1323975 h 1323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81012" h="1323975">
                  <a:moveTo>
                    <a:pt x="47625" y="1323975"/>
                  </a:moveTo>
                  <a:lnTo>
                    <a:pt x="0" y="1157287"/>
                  </a:lnTo>
                  <a:lnTo>
                    <a:pt x="95250" y="142875"/>
                  </a:lnTo>
                  <a:lnTo>
                    <a:pt x="166687" y="0"/>
                  </a:lnTo>
                  <a:lnTo>
                    <a:pt x="352425" y="200025"/>
                  </a:lnTo>
                  <a:lnTo>
                    <a:pt x="423862" y="319087"/>
                  </a:lnTo>
                  <a:lnTo>
                    <a:pt x="457200" y="485775"/>
                  </a:lnTo>
                  <a:lnTo>
                    <a:pt x="476250" y="681037"/>
                  </a:lnTo>
                  <a:lnTo>
                    <a:pt x="481012" y="876300"/>
                  </a:lnTo>
                  <a:lnTo>
                    <a:pt x="461962" y="1004887"/>
                  </a:lnTo>
                  <a:lnTo>
                    <a:pt x="428625" y="1038225"/>
                  </a:lnTo>
                  <a:lnTo>
                    <a:pt x="371475" y="1147762"/>
                  </a:lnTo>
                  <a:lnTo>
                    <a:pt x="266700" y="1228725"/>
                  </a:lnTo>
                  <a:lnTo>
                    <a:pt x="47625" y="1323975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DD947D7-70E4-A991-DD69-7F1367E2536E}"/>
                </a:ext>
              </a:extLst>
            </p:cNvPr>
            <p:cNvSpPr/>
            <p:nvPr/>
          </p:nvSpPr>
          <p:spPr>
            <a:xfrm>
              <a:off x="5695950" y="3462338"/>
              <a:ext cx="1395413" cy="1814512"/>
            </a:xfrm>
            <a:custGeom>
              <a:avLst/>
              <a:gdLst>
                <a:gd name="connsiteX0" fmla="*/ 0 w 1395413"/>
                <a:gd name="connsiteY0" fmla="*/ 285750 h 1814512"/>
                <a:gd name="connsiteX1" fmla="*/ 633413 w 1395413"/>
                <a:gd name="connsiteY1" fmla="*/ 0 h 1814512"/>
                <a:gd name="connsiteX2" fmla="*/ 657225 w 1395413"/>
                <a:gd name="connsiteY2" fmla="*/ 71437 h 1814512"/>
                <a:gd name="connsiteX3" fmla="*/ 442913 w 1395413"/>
                <a:gd name="connsiteY3" fmla="*/ 252412 h 1814512"/>
                <a:gd name="connsiteX4" fmla="*/ 457200 w 1395413"/>
                <a:gd name="connsiteY4" fmla="*/ 304800 h 1814512"/>
                <a:gd name="connsiteX5" fmla="*/ 719138 w 1395413"/>
                <a:gd name="connsiteY5" fmla="*/ 142875 h 1814512"/>
                <a:gd name="connsiteX6" fmla="*/ 871538 w 1395413"/>
                <a:gd name="connsiteY6" fmla="*/ 238125 h 1814512"/>
                <a:gd name="connsiteX7" fmla="*/ 866775 w 1395413"/>
                <a:gd name="connsiteY7" fmla="*/ 409575 h 1814512"/>
                <a:gd name="connsiteX8" fmla="*/ 790575 w 1395413"/>
                <a:gd name="connsiteY8" fmla="*/ 519112 h 1814512"/>
                <a:gd name="connsiteX9" fmla="*/ 823913 w 1395413"/>
                <a:gd name="connsiteY9" fmla="*/ 571500 h 1814512"/>
                <a:gd name="connsiteX10" fmla="*/ 1371600 w 1395413"/>
                <a:gd name="connsiteY10" fmla="*/ 695325 h 1814512"/>
                <a:gd name="connsiteX11" fmla="*/ 1395413 w 1395413"/>
                <a:gd name="connsiteY11" fmla="*/ 781050 h 1814512"/>
                <a:gd name="connsiteX12" fmla="*/ 1290638 w 1395413"/>
                <a:gd name="connsiteY12" fmla="*/ 809625 h 1814512"/>
                <a:gd name="connsiteX13" fmla="*/ 1300163 w 1395413"/>
                <a:gd name="connsiteY13" fmla="*/ 1333500 h 1814512"/>
                <a:gd name="connsiteX14" fmla="*/ 1228725 w 1395413"/>
                <a:gd name="connsiteY14" fmla="*/ 1452562 h 1814512"/>
                <a:gd name="connsiteX15" fmla="*/ 1076325 w 1395413"/>
                <a:gd name="connsiteY15" fmla="*/ 1433512 h 1814512"/>
                <a:gd name="connsiteX16" fmla="*/ 1071563 w 1395413"/>
                <a:gd name="connsiteY16" fmla="*/ 1338262 h 1814512"/>
                <a:gd name="connsiteX17" fmla="*/ 704850 w 1395413"/>
                <a:gd name="connsiteY17" fmla="*/ 1171575 h 1814512"/>
                <a:gd name="connsiteX18" fmla="*/ 700088 w 1395413"/>
                <a:gd name="connsiteY18" fmla="*/ 1238250 h 1814512"/>
                <a:gd name="connsiteX19" fmla="*/ 771525 w 1395413"/>
                <a:gd name="connsiteY19" fmla="*/ 1309687 h 1814512"/>
                <a:gd name="connsiteX20" fmla="*/ 847725 w 1395413"/>
                <a:gd name="connsiteY20" fmla="*/ 1343025 h 1814512"/>
                <a:gd name="connsiteX21" fmla="*/ 971550 w 1395413"/>
                <a:gd name="connsiteY21" fmla="*/ 1390650 h 1814512"/>
                <a:gd name="connsiteX22" fmla="*/ 1009650 w 1395413"/>
                <a:gd name="connsiteY22" fmla="*/ 1481137 h 1814512"/>
                <a:gd name="connsiteX23" fmla="*/ 976313 w 1395413"/>
                <a:gd name="connsiteY23" fmla="*/ 1795462 h 1814512"/>
                <a:gd name="connsiteX24" fmla="*/ 747713 w 1395413"/>
                <a:gd name="connsiteY24" fmla="*/ 1814512 h 1814512"/>
                <a:gd name="connsiteX25" fmla="*/ 523875 w 1395413"/>
                <a:gd name="connsiteY25" fmla="*/ 1643062 h 1814512"/>
                <a:gd name="connsiteX26" fmla="*/ 609600 w 1395413"/>
                <a:gd name="connsiteY26" fmla="*/ 1562100 h 1814512"/>
                <a:gd name="connsiteX27" fmla="*/ 385763 w 1395413"/>
                <a:gd name="connsiteY27" fmla="*/ 1562100 h 1814512"/>
                <a:gd name="connsiteX28" fmla="*/ 442913 w 1395413"/>
                <a:gd name="connsiteY28" fmla="*/ 1347787 h 1814512"/>
                <a:gd name="connsiteX29" fmla="*/ 476250 w 1395413"/>
                <a:gd name="connsiteY29" fmla="*/ 1214437 h 1814512"/>
                <a:gd name="connsiteX30" fmla="*/ 476250 w 1395413"/>
                <a:gd name="connsiteY30" fmla="*/ 962025 h 1814512"/>
                <a:gd name="connsiteX31" fmla="*/ 409575 w 1395413"/>
                <a:gd name="connsiteY31" fmla="*/ 742950 h 1814512"/>
                <a:gd name="connsiteX32" fmla="*/ 342900 w 1395413"/>
                <a:gd name="connsiteY32" fmla="*/ 633412 h 1814512"/>
                <a:gd name="connsiteX33" fmla="*/ 242888 w 1395413"/>
                <a:gd name="connsiteY33" fmla="*/ 523875 h 1814512"/>
                <a:gd name="connsiteX34" fmla="*/ 147638 w 1395413"/>
                <a:gd name="connsiteY34" fmla="*/ 404812 h 1814512"/>
                <a:gd name="connsiteX35" fmla="*/ 0 w 1395413"/>
                <a:gd name="connsiteY35" fmla="*/ 285750 h 1814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395413" h="1814512">
                  <a:moveTo>
                    <a:pt x="0" y="285750"/>
                  </a:moveTo>
                  <a:lnTo>
                    <a:pt x="633413" y="0"/>
                  </a:lnTo>
                  <a:lnTo>
                    <a:pt x="657225" y="71437"/>
                  </a:lnTo>
                  <a:lnTo>
                    <a:pt x="442913" y="252412"/>
                  </a:lnTo>
                  <a:lnTo>
                    <a:pt x="457200" y="304800"/>
                  </a:lnTo>
                  <a:lnTo>
                    <a:pt x="719138" y="142875"/>
                  </a:lnTo>
                  <a:lnTo>
                    <a:pt x="871538" y="238125"/>
                  </a:lnTo>
                  <a:lnTo>
                    <a:pt x="866775" y="409575"/>
                  </a:lnTo>
                  <a:lnTo>
                    <a:pt x="790575" y="519112"/>
                  </a:lnTo>
                  <a:lnTo>
                    <a:pt x="823913" y="571500"/>
                  </a:lnTo>
                  <a:lnTo>
                    <a:pt x="1371600" y="695325"/>
                  </a:lnTo>
                  <a:lnTo>
                    <a:pt x="1395413" y="781050"/>
                  </a:lnTo>
                  <a:lnTo>
                    <a:pt x="1290638" y="809625"/>
                  </a:lnTo>
                  <a:lnTo>
                    <a:pt x="1300163" y="1333500"/>
                  </a:lnTo>
                  <a:lnTo>
                    <a:pt x="1228725" y="1452562"/>
                  </a:lnTo>
                  <a:lnTo>
                    <a:pt x="1076325" y="1433512"/>
                  </a:lnTo>
                  <a:lnTo>
                    <a:pt x="1071563" y="1338262"/>
                  </a:lnTo>
                  <a:lnTo>
                    <a:pt x="704850" y="1171575"/>
                  </a:lnTo>
                  <a:lnTo>
                    <a:pt x="700088" y="1238250"/>
                  </a:lnTo>
                  <a:lnTo>
                    <a:pt x="771525" y="1309687"/>
                  </a:lnTo>
                  <a:lnTo>
                    <a:pt x="847725" y="1343025"/>
                  </a:lnTo>
                  <a:lnTo>
                    <a:pt x="971550" y="1390650"/>
                  </a:lnTo>
                  <a:lnTo>
                    <a:pt x="1009650" y="1481137"/>
                  </a:lnTo>
                  <a:lnTo>
                    <a:pt x="976313" y="1795462"/>
                  </a:lnTo>
                  <a:lnTo>
                    <a:pt x="747713" y="1814512"/>
                  </a:lnTo>
                  <a:lnTo>
                    <a:pt x="523875" y="1643062"/>
                  </a:lnTo>
                  <a:lnTo>
                    <a:pt x="609600" y="1562100"/>
                  </a:lnTo>
                  <a:lnTo>
                    <a:pt x="385763" y="1562100"/>
                  </a:lnTo>
                  <a:lnTo>
                    <a:pt x="442913" y="1347787"/>
                  </a:lnTo>
                  <a:lnTo>
                    <a:pt x="476250" y="1214437"/>
                  </a:lnTo>
                  <a:lnTo>
                    <a:pt x="476250" y="962025"/>
                  </a:lnTo>
                  <a:lnTo>
                    <a:pt x="409575" y="742950"/>
                  </a:lnTo>
                  <a:lnTo>
                    <a:pt x="342900" y="633412"/>
                  </a:lnTo>
                  <a:lnTo>
                    <a:pt x="242888" y="523875"/>
                  </a:lnTo>
                  <a:lnTo>
                    <a:pt x="147638" y="404812"/>
                  </a:lnTo>
                  <a:lnTo>
                    <a:pt x="0" y="28575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DABC9BE-E201-BE10-45E9-38477995F3CD}"/>
                </a:ext>
              </a:extLst>
            </p:cNvPr>
            <p:cNvSpPr/>
            <p:nvPr/>
          </p:nvSpPr>
          <p:spPr>
            <a:xfrm>
              <a:off x="5476875" y="5181600"/>
              <a:ext cx="809625" cy="652463"/>
            </a:xfrm>
            <a:custGeom>
              <a:avLst/>
              <a:gdLst>
                <a:gd name="connsiteX0" fmla="*/ 152400 w 809625"/>
                <a:gd name="connsiteY0" fmla="*/ 614363 h 652463"/>
                <a:gd name="connsiteX1" fmla="*/ 52388 w 809625"/>
                <a:gd name="connsiteY1" fmla="*/ 547688 h 652463"/>
                <a:gd name="connsiteX2" fmla="*/ 0 w 809625"/>
                <a:gd name="connsiteY2" fmla="*/ 257175 h 652463"/>
                <a:gd name="connsiteX3" fmla="*/ 214313 w 809625"/>
                <a:gd name="connsiteY3" fmla="*/ 209550 h 652463"/>
                <a:gd name="connsiteX4" fmla="*/ 276225 w 809625"/>
                <a:gd name="connsiteY4" fmla="*/ 190500 h 652463"/>
                <a:gd name="connsiteX5" fmla="*/ 414338 w 809625"/>
                <a:gd name="connsiteY5" fmla="*/ 104775 h 652463"/>
                <a:gd name="connsiteX6" fmla="*/ 533400 w 809625"/>
                <a:gd name="connsiteY6" fmla="*/ 0 h 652463"/>
                <a:gd name="connsiteX7" fmla="*/ 528638 w 809625"/>
                <a:gd name="connsiteY7" fmla="*/ 157163 h 652463"/>
                <a:gd name="connsiteX8" fmla="*/ 633413 w 809625"/>
                <a:gd name="connsiteY8" fmla="*/ 85725 h 652463"/>
                <a:gd name="connsiteX9" fmla="*/ 809625 w 809625"/>
                <a:gd name="connsiteY9" fmla="*/ 242888 h 652463"/>
                <a:gd name="connsiteX10" fmla="*/ 776288 w 809625"/>
                <a:gd name="connsiteY10" fmla="*/ 309563 h 652463"/>
                <a:gd name="connsiteX11" fmla="*/ 638175 w 809625"/>
                <a:gd name="connsiteY11" fmla="*/ 366713 h 652463"/>
                <a:gd name="connsiteX12" fmla="*/ 690563 w 809625"/>
                <a:gd name="connsiteY12" fmla="*/ 547688 h 652463"/>
                <a:gd name="connsiteX13" fmla="*/ 642938 w 809625"/>
                <a:gd name="connsiteY13" fmla="*/ 652463 h 652463"/>
                <a:gd name="connsiteX14" fmla="*/ 452438 w 809625"/>
                <a:gd name="connsiteY14" fmla="*/ 576263 h 652463"/>
                <a:gd name="connsiteX15" fmla="*/ 523875 w 809625"/>
                <a:gd name="connsiteY15" fmla="*/ 500063 h 652463"/>
                <a:gd name="connsiteX16" fmla="*/ 500063 w 809625"/>
                <a:gd name="connsiteY16" fmla="*/ 414338 h 652463"/>
                <a:gd name="connsiteX17" fmla="*/ 371475 w 809625"/>
                <a:gd name="connsiteY17" fmla="*/ 376238 h 652463"/>
                <a:gd name="connsiteX18" fmla="*/ 333375 w 809625"/>
                <a:gd name="connsiteY18" fmla="*/ 519113 h 652463"/>
                <a:gd name="connsiteX19" fmla="*/ 147638 w 809625"/>
                <a:gd name="connsiteY19" fmla="*/ 523875 h 652463"/>
                <a:gd name="connsiteX20" fmla="*/ 152400 w 809625"/>
                <a:gd name="connsiteY20" fmla="*/ 614363 h 652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09625" h="652463">
                  <a:moveTo>
                    <a:pt x="152400" y="614363"/>
                  </a:moveTo>
                  <a:lnTo>
                    <a:pt x="52388" y="547688"/>
                  </a:lnTo>
                  <a:lnTo>
                    <a:pt x="0" y="257175"/>
                  </a:lnTo>
                  <a:lnTo>
                    <a:pt x="214313" y="209550"/>
                  </a:lnTo>
                  <a:lnTo>
                    <a:pt x="276225" y="190500"/>
                  </a:lnTo>
                  <a:lnTo>
                    <a:pt x="414338" y="104775"/>
                  </a:lnTo>
                  <a:lnTo>
                    <a:pt x="533400" y="0"/>
                  </a:lnTo>
                  <a:lnTo>
                    <a:pt x="528638" y="157163"/>
                  </a:lnTo>
                  <a:lnTo>
                    <a:pt x="633413" y="85725"/>
                  </a:lnTo>
                  <a:lnTo>
                    <a:pt x="809625" y="242888"/>
                  </a:lnTo>
                  <a:lnTo>
                    <a:pt x="776288" y="309563"/>
                  </a:lnTo>
                  <a:lnTo>
                    <a:pt x="638175" y="366713"/>
                  </a:lnTo>
                  <a:lnTo>
                    <a:pt x="690563" y="547688"/>
                  </a:lnTo>
                  <a:lnTo>
                    <a:pt x="642938" y="652463"/>
                  </a:lnTo>
                  <a:lnTo>
                    <a:pt x="452438" y="576263"/>
                  </a:lnTo>
                  <a:lnTo>
                    <a:pt x="523875" y="500063"/>
                  </a:lnTo>
                  <a:lnTo>
                    <a:pt x="500063" y="414338"/>
                  </a:lnTo>
                  <a:lnTo>
                    <a:pt x="371475" y="376238"/>
                  </a:lnTo>
                  <a:lnTo>
                    <a:pt x="333375" y="519113"/>
                  </a:lnTo>
                  <a:lnTo>
                    <a:pt x="147638" y="523875"/>
                  </a:lnTo>
                  <a:lnTo>
                    <a:pt x="152400" y="614363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3D157DB-3C77-3073-E6AF-6434A856B718}"/>
              </a:ext>
            </a:extLst>
          </p:cNvPr>
          <p:cNvGrpSpPr/>
          <p:nvPr/>
        </p:nvGrpSpPr>
        <p:grpSpPr>
          <a:xfrm>
            <a:off x="5694946" y="2133600"/>
            <a:ext cx="1684422" cy="3277009"/>
            <a:chOff x="5694946" y="2133600"/>
            <a:chExt cx="1684422" cy="3277009"/>
          </a:xfrm>
        </p:grpSpPr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9B2BC4A9-25E8-15A9-E536-4233A20A6FCE}"/>
                </a:ext>
              </a:extLst>
            </p:cNvPr>
            <p:cNvSpPr/>
            <p:nvPr/>
          </p:nvSpPr>
          <p:spPr>
            <a:xfrm rot="13182887">
              <a:off x="5933268" y="4993514"/>
              <a:ext cx="481263" cy="417095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rgbClr val="4F81B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7069521-8E99-8A1E-4C10-801AC221321F}"/>
                </a:ext>
              </a:extLst>
            </p:cNvPr>
            <p:cNvSpPr txBox="1"/>
            <p:nvPr/>
          </p:nvSpPr>
          <p:spPr>
            <a:xfrm>
              <a:off x="6539073" y="2133600"/>
              <a:ext cx="840295" cy="646331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GB" b="1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New</a:t>
              </a:r>
            </a:p>
            <a:p>
              <a:pPr algn="ctr"/>
              <a:r>
                <a:rPr lang="en-GB" b="1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Road</a:t>
              </a:r>
            </a:p>
          </p:txBody>
        </p:sp>
        <p:sp>
          <p:nvSpPr>
            <p:cNvPr id="7" name="Arrow: Right 6">
              <a:extLst>
                <a:ext uri="{FF2B5EF4-FFF2-40B4-BE49-F238E27FC236}">
                  <a16:creationId xmlns:a16="http://schemas.microsoft.com/office/drawing/2014/main" id="{B3D2D49A-4A98-871F-F4B5-3E03DDADBB32}"/>
                </a:ext>
              </a:extLst>
            </p:cNvPr>
            <p:cNvSpPr/>
            <p:nvPr/>
          </p:nvSpPr>
          <p:spPr>
            <a:xfrm rot="9185798">
              <a:off x="5694946" y="3365002"/>
              <a:ext cx="481263" cy="417095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rgbClr val="4F81B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174974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301F8EE-4CD4-6D75-B3DE-76B0A6324BBB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27F5F3-A0AA-E394-50FD-5825B74DC93B}"/>
              </a:ext>
            </a:extLst>
          </p:cNvPr>
          <p:cNvSpPr txBox="1"/>
          <p:nvPr/>
        </p:nvSpPr>
        <p:spPr>
          <a:xfrm>
            <a:off x="3360771" y="609601"/>
            <a:ext cx="242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 in Progress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7FCDC5-DD33-2AEB-ABEA-4DAD0D35BE7B}"/>
              </a:ext>
            </a:extLst>
          </p:cNvPr>
          <p:cNvSpPr txBox="1"/>
          <p:nvPr/>
        </p:nvSpPr>
        <p:spPr>
          <a:xfrm>
            <a:off x="786063" y="1347537"/>
            <a:ext cx="743344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We have only just become aware of this new highways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proposal, and are commissioning specialist </a:t>
            </a: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Highways Consultants to review the extensive and</a:t>
            </a:r>
            <a:b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complex detail.</a:t>
            </a:r>
          </a:p>
          <a:p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Initial reaction?</a:t>
            </a:r>
          </a:p>
          <a:p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Proposal has substantial potential effects upon –</a:t>
            </a:r>
          </a:p>
          <a:p>
            <a:pPr lvl="3"/>
            <a:endParaRPr lang="en-GB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lvl="1" indent="-285750">
              <a:buFontTx/>
              <a:buChar char="-"/>
            </a:pP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A12 between A414 and Boreham exit; and</a:t>
            </a:r>
            <a:b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lvl="1" indent="-285750">
              <a:buFontTx/>
              <a:buChar char="-"/>
            </a:pP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ability of Boreham Interchange to handle</a:t>
            </a:r>
            <a:b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its load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D24A71-C21D-41ED-EEE6-EF0D45DC9AE6}"/>
              </a:ext>
            </a:extLst>
          </p:cNvPr>
          <p:cNvSpPr txBox="1"/>
          <p:nvPr/>
        </p:nvSpPr>
        <p:spPr>
          <a:xfrm>
            <a:off x="796607" y="5518017"/>
            <a:ext cx="777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We hope to quantify this issue before consultation closes. </a:t>
            </a:r>
          </a:p>
        </p:txBody>
      </p:sp>
    </p:spTree>
    <p:extLst>
      <p:ext uri="{BB962C8B-B14F-4D97-AF65-F5344CB8AC3E}">
        <p14:creationId xmlns:p14="http://schemas.microsoft.com/office/powerpoint/2010/main" val="641588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FBE4695-41C0-B520-B9B8-5B9CA80568AD}"/>
              </a:ext>
            </a:extLst>
          </p:cNvPr>
          <p:cNvSpPr/>
          <p:nvPr/>
        </p:nvSpPr>
        <p:spPr>
          <a:xfrm>
            <a:off x="503548" y="404664"/>
            <a:ext cx="8136904" cy="6048672"/>
          </a:xfrm>
          <a:prstGeom prst="roundRect">
            <a:avLst/>
          </a:prstGeom>
          <a:solidFill>
            <a:srgbClr val="4F81BD">
              <a:alpha val="21176"/>
            </a:srgb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6CB5AD-A662-FFEF-A73E-509BB8FEB670}"/>
              </a:ext>
            </a:extLst>
          </p:cNvPr>
          <p:cNvSpPr txBox="1"/>
          <p:nvPr/>
        </p:nvSpPr>
        <p:spPr>
          <a:xfrm>
            <a:off x="1779505" y="2839453"/>
            <a:ext cx="53383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Meanwhile, why is the Preferred Option</a:t>
            </a:r>
          </a:p>
          <a:p>
            <a:pPr algn="ctr"/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 bad plan?</a:t>
            </a:r>
          </a:p>
        </p:txBody>
      </p:sp>
    </p:spTree>
    <p:extLst>
      <p:ext uri="{BB962C8B-B14F-4D97-AF65-F5344CB8AC3E}">
        <p14:creationId xmlns:p14="http://schemas.microsoft.com/office/powerpoint/2010/main" val="373865743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400" b="1" dirty="0">
            <a:latin typeface="Verdana" pitchFamily="34" charset="0"/>
            <a:ea typeface="Verdana" pitchFamily="34" charset="0"/>
            <a:cs typeface="Verdana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aster for PC.pptx" id="{4D81AB57-77E2-44EA-901F-B6FF2F427AE9}" vid="{1EB53F43-9ECD-43BD-9AB3-CE0B4BE4330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for PC</Template>
  <TotalTime>2720</TotalTime>
  <Words>1784</Words>
  <Application>Microsoft Office PowerPoint</Application>
  <PresentationFormat>On-screen Show (4:3)</PresentationFormat>
  <Paragraphs>160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Verdana</vt:lpstr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Ferguson</dc:creator>
  <cp:lastModifiedBy>Keith Ferguson</cp:lastModifiedBy>
  <cp:revision>9</cp:revision>
  <dcterms:created xsi:type="dcterms:W3CDTF">2024-05-11T13:59:36Z</dcterms:created>
  <dcterms:modified xsi:type="dcterms:W3CDTF">2024-05-20T15:33:12Z</dcterms:modified>
</cp:coreProperties>
</file>